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13"/>
  </p:notesMasterIdLst>
  <p:sldIdLst>
    <p:sldId id="256" r:id="rId2"/>
    <p:sldId id="257" r:id="rId3"/>
    <p:sldId id="259" r:id="rId4"/>
    <p:sldId id="260" r:id="rId5"/>
    <p:sldId id="261" r:id="rId6"/>
    <p:sldId id="265" r:id="rId7"/>
    <p:sldId id="262" r:id="rId8"/>
    <p:sldId id="266" r:id="rId9"/>
    <p:sldId id="264" r:id="rId10"/>
    <p:sldId id="267" r:id="rId11"/>
    <p:sldId id="263" r:id="rId12"/>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3" d="100"/>
          <a:sy n="53" d="100"/>
        </p:scale>
        <p:origin x="2467"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A17B156-C019-4590-8D34-AB955253714B}" type="datetimeFigureOut">
              <a:rPr lang="en-US" smtClean="0"/>
              <a:t>3/15/2023</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1E9580A-81B5-41B4-AD11-F543C75D760D}" type="slidenum">
              <a:rPr lang="en-US" smtClean="0"/>
              <a:t>‹#›</a:t>
            </a:fld>
            <a:endParaRPr lang="en-US"/>
          </a:p>
        </p:txBody>
      </p:sp>
    </p:spTree>
    <p:extLst>
      <p:ext uri="{BB962C8B-B14F-4D97-AF65-F5344CB8AC3E}">
        <p14:creationId xmlns:p14="http://schemas.microsoft.com/office/powerpoint/2010/main" val="18831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a:t>
            </a:fld>
            <a:endParaRPr lang="en-US"/>
          </a:p>
        </p:txBody>
      </p:sp>
    </p:spTree>
    <p:extLst>
      <p:ext uri="{BB962C8B-B14F-4D97-AF65-F5344CB8AC3E}">
        <p14:creationId xmlns:p14="http://schemas.microsoft.com/office/powerpoint/2010/main" val="215268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11</a:t>
            </a:fld>
            <a:endParaRPr lang="en-US"/>
          </a:p>
        </p:txBody>
      </p:sp>
    </p:spTree>
    <p:extLst>
      <p:ext uri="{BB962C8B-B14F-4D97-AF65-F5344CB8AC3E}">
        <p14:creationId xmlns:p14="http://schemas.microsoft.com/office/powerpoint/2010/main" val="590157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37667113-6BB3-1E67-3046-CFA5CAEEA199}"/>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67996C-612C-261D-7737-A446D4B0F2F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5F25A9-54AB-1488-50C9-E7DD2461AE15}"/>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8EDA9B1-A54C-2D2D-1CAC-34451873311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EB3CC2F-D40E-84B5-D2DE-A1F02D4B4C5D}"/>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EDE707F-FA6D-C963-9818-7B065B60310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1086E2D-CDE4-4738-62F1-67EBA2832236}"/>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B686A2-87C4-1D50-D1BF-6BA0688FA4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2354F-E8A1-D51D-7485-FB69F1024F24}"/>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BBC4C3F-9035-508C-16FE-D823247E5D6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C6249A70-02AD-A1FE-69B5-182F650D1E88}"/>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6" name="Footer Placeholder 5">
            <a:extLst>
              <a:ext uri="{FF2B5EF4-FFF2-40B4-BE49-F238E27FC236}">
                <a16:creationId xmlns:a16="http://schemas.microsoft.com/office/drawing/2014/main"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BB0B3C4-2C4F-2862-0DB6-D0EC32D062B6}"/>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5BB4612A-3941-63AE-E043-8C182DAC8AF4}"/>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8" name="Footer Placeholder 7">
            <a:extLst>
              <a:ext uri="{FF2B5EF4-FFF2-40B4-BE49-F238E27FC236}">
                <a16:creationId xmlns:a16="http://schemas.microsoft.com/office/drawing/2014/main"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F1A3CA3C-7BFB-C201-8A5C-0EF88924D482}"/>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84791B57-65E5-5BE2-4F6C-C71FB10234B9}"/>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4" name="Footer Placeholder 3">
            <a:extLst>
              <a:ext uri="{FF2B5EF4-FFF2-40B4-BE49-F238E27FC236}">
                <a16:creationId xmlns:a16="http://schemas.microsoft.com/office/drawing/2014/main"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D47CED-0A47-1909-AF56-0531AE839A81}"/>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ED2F-927A-A478-9FA3-AAA2B39062B4}"/>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3" name="Footer Placeholder 2">
            <a:extLst>
              <a:ext uri="{FF2B5EF4-FFF2-40B4-BE49-F238E27FC236}">
                <a16:creationId xmlns:a16="http://schemas.microsoft.com/office/drawing/2014/main"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F18FB802-3D53-A5A2-A6D6-D987CE8999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1AFEE048-5E7E-D365-CDFA-BCFD3A6DDC8B}"/>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6" name="Footer Placeholder 5">
            <a:extLst>
              <a:ext uri="{FF2B5EF4-FFF2-40B4-BE49-F238E27FC236}">
                <a16:creationId xmlns:a16="http://schemas.microsoft.com/office/drawing/2014/main"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C861F58-02AD-E58D-2B8C-6E48DB0BC9D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26604D2C-BFAC-CAC8-D544-7CD6F4989165}"/>
              </a:ext>
            </a:extLst>
          </p:cNvPr>
          <p:cNvSpPr>
            <a:spLocks noGrp="1"/>
          </p:cNvSpPr>
          <p:nvPr>
            <p:ph type="dt" sz="half" idx="10"/>
          </p:nvPr>
        </p:nvSpPr>
        <p:spPr/>
        <p:txBody>
          <a:bodyPr/>
          <a:lstStyle/>
          <a:p>
            <a:fld id="{1D8BD707-D9CF-40AE-B4C6-C98DA3205C09}" type="datetimeFigureOut">
              <a:rPr lang="en-US" smtClean="0"/>
              <a:t>3/15/2023</a:t>
            </a:fld>
            <a:endParaRPr lang="en-US"/>
          </a:p>
        </p:txBody>
      </p:sp>
      <p:sp>
        <p:nvSpPr>
          <p:cNvPr id="6" name="Footer Placeholder 5">
            <a:extLst>
              <a:ext uri="{FF2B5EF4-FFF2-40B4-BE49-F238E27FC236}">
                <a16:creationId xmlns:a16="http://schemas.microsoft.com/office/drawing/2014/main"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11ED620-0666-3B01-9327-211F4D42DAC3}"/>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3/15/2023</a:t>
            </a:fld>
            <a:endParaRPr lang="en-US"/>
          </a:p>
        </p:txBody>
      </p:sp>
      <p:sp>
        <p:nvSpPr>
          <p:cNvPr id="5" name="Footer Placeholder 4">
            <a:extLst>
              <a:ext uri="{FF2B5EF4-FFF2-40B4-BE49-F238E27FC236}">
                <a16:creationId xmlns:a16="http://schemas.microsoft.com/office/drawing/2014/main"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9648"/>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id="{918B0C9A-5142-4483-010C-AB623285F05F}"/>
              </a:ext>
            </a:extLst>
          </p:cNvPr>
          <p:cNvSpPr txBox="1"/>
          <p:nvPr/>
        </p:nvSpPr>
        <p:spPr>
          <a:xfrm>
            <a:off x="1861540" y="2390507"/>
            <a:ext cx="2939060" cy="1477328"/>
          </a:xfrm>
          <a:prstGeom prst="rect">
            <a:avLst/>
          </a:prstGeom>
          <a:noFill/>
        </p:spPr>
        <p:txBody>
          <a:bodyPr wrap="square" rtlCol="0">
            <a:spAutoFit/>
          </a:bodyPr>
          <a:lstStyle/>
          <a:p>
            <a:endParaRPr lang="es-MX" dirty="0">
              <a:solidFill>
                <a:schemeClr val="bg1"/>
              </a:solidFill>
            </a:endParaRPr>
          </a:p>
          <a:p>
            <a:r>
              <a:rPr lang="es-MX" dirty="0">
                <a:solidFill>
                  <a:schemeClr val="bg1"/>
                </a:solidFill>
              </a:rPr>
              <a:t>TOPIC: </a:t>
            </a:r>
          </a:p>
          <a:p>
            <a:r>
              <a:rPr lang="es-MX" dirty="0">
                <a:solidFill>
                  <a:schemeClr val="bg1"/>
                </a:solidFill>
              </a:rPr>
              <a:t>FINAL PROJECT- Machine </a:t>
            </a:r>
            <a:r>
              <a:rPr lang="es-MX" dirty="0" err="1">
                <a:solidFill>
                  <a:schemeClr val="bg1"/>
                </a:solidFill>
              </a:rPr>
              <a:t>Learning</a:t>
            </a:r>
            <a:r>
              <a:rPr lang="es-MX" dirty="0">
                <a:solidFill>
                  <a:schemeClr val="bg1"/>
                </a:solidFill>
              </a:rPr>
              <a:t> </a:t>
            </a:r>
            <a:r>
              <a:rPr lang="es-MX" dirty="0" err="1">
                <a:solidFill>
                  <a:schemeClr val="bg1"/>
                </a:solidFill>
              </a:rPr>
              <a:t>model</a:t>
            </a:r>
            <a:r>
              <a:rPr lang="es-MX" dirty="0">
                <a:solidFill>
                  <a:schemeClr val="bg1"/>
                </a:solidFill>
              </a:rPr>
              <a:t> </a:t>
            </a:r>
            <a:r>
              <a:rPr lang="es-MX" dirty="0" err="1">
                <a:solidFill>
                  <a:schemeClr val="bg1"/>
                </a:solidFill>
              </a:rPr>
              <a:t>for</a:t>
            </a:r>
            <a:r>
              <a:rPr lang="es-MX" dirty="0">
                <a:solidFill>
                  <a:schemeClr val="bg1"/>
                </a:solidFill>
              </a:rPr>
              <a:t> </a:t>
            </a:r>
            <a:r>
              <a:rPr lang="es-MX" dirty="0" err="1">
                <a:solidFill>
                  <a:schemeClr val="bg1"/>
                </a:solidFill>
              </a:rPr>
              <a:t>inventory</a:t>
            </a:r>
            <a:r>
              <a:rPr lang="es-MX" dirty="0">
                <a:solidFill>
                  <a:schemeClr val="bg1"/>
                </a:solidFill>
              </a:rPr>
              <a:t> </a:t>
            </a:r>
            <a:r>
              <a:rPr lang="es-MX" dirty="0" err="1">
                <a:solidFill>
                  <a:schemeClr val="bg1"/>
                </a:solidFill>
              </a:rPr>
              <a:t>optimization</a:t>
            </a:r>
            <a:endParaRPr lang="es-E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58671-4633-B41D-96D5-640B7B11448B}"/>
              </a:ext>
            </a:extLst>
          </p:cNvPr>
          <p:cNvSpPr txBox="1"/>
          <p:nvPr/>
        </p:nvSpPr>
        <p:spPr>
          <a:xfrm>
            <a:off x="710713" y="682171"/>
            <a:ext cx="6629400" cy="3139321"/>
          </a:xfrm>
          <a:prstGeom prst="rect">
            <a:avLst/>
          </a:prstGeom>
          <a:solidFill>
            <a:schemeClr val="bg1"/>
          </a:solidFill>
        </p:spPr>
        <p:txBody>
          <a:bodyPr wrap="square">
            <a:spAutoFit/>
          </a:bodyPr>
          <a:lstStyle/>
          <a:p>
            <a:endParaRPr lang="en-US" b="0" i="0" dirty="0">
              <a:solidFill>
                <a:sysClr val="windowText" lastClr="000000"/>
              </a:solidFill>
              <a:effectLst/>
              <a:latin typeface="-apple-system"/>
            </a:endParaRPr>
          </a:p>
          <a:p>
            <a:endParaRPr lang="en-US" b="1" dirty="0">
              <a:solidFill>
                <a:sysClr val="windowText" lastClr="000000"/>
              </a:solidFill>
              <a:latin typeface="-apple-system"/>
            </a:endParaRPr>
          </a:p>
          <a:p>
            <a:r>
              <a:rPr lang="en-US" b="1" dirty="0">
                <a:solidFill>
                  <a:sysClr val="windowText" lastClr="000000"/>
                </a:solidFill>
                <a:latin typeface="-apple-system"/>
              </a:rPr>
              <a:t>Results of the Analysis</a:t>
            </a:r>
          </a:p>
          <a:p>
            <a:r>
              <a:rPr lang="en-US" dirty="0">
                <a:solidFill>
                  <a:sysClr val="windowText" lastClr="000000"/>
                </a:solidFill>
                <a:latin typeface="-apple-system"/>
              </a:rPr>
              <a:t>which will be grouped by store name, product brand, month, qty and total sales, previous to start our machine learning model.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a:p>
            <a:endParaRPr lang="en-US" dirty="0">
              <a:solidFill>
                <a:sysClr val="windowText" lastClr="000000"/>
              </a:solidFill>
              <a:latin typeface="-apple-system"/>
            </a:endParaRPr>
          </a:p>
        </p:txBody>
      </p:sp>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Tree>
    <p:extLst>
      <p:ext uri="{BB962C8B-B14F-4D97-AF65-F5344CB8AC3E}">
        <p14:creationId xmlns:p14="http://schemas.microsoft.com/office/powerpoint/2010/main" val="331274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1016675"/>
            <a:ext cx="6248400" cy="2862322"/>
          </a:xfrm>
          <a:prstGeom prst="rect">
            <a:avLst/>
          </a:prstGeom>
          <a:noFill/>
        </p:spPr>
        <p:txBody>
          <a:bodyPr wrap="square" rtlCol="0">
            <a:spAutoFit/>
          </a:bodyPr>
          <a:lstStyle/>
          <a:p>
            <a:r>
              <a:rPr lang="en-US" b="1" dirty="0">
                <a:solidFill>
                  <a:schemeClr val="bg1"/>
                </a:solidFill>
                <a:latin typeface="-apple-system"/>
              </a:rPr>
              <a:t>Machine Learning Model</a:t>
            </a:r>
          </a:p>
          <a:p>
            <a:pPr marL="342900" indent="-342900">
              <a:buFont typeface="+mj-lt"/>
              <a:buAutoNum type="arabicPeriod"/>
            </a:pPr>
            <a:r>
              <a:rPr lang="en-US" dirty="0">
                <a:solidFill>
                  <a:schemeClr val="bg1"/>
                </a:solidFill>
                <a:latin typeface="Söhne"/>
              </a:rPr>
              <a:t>(Description of the model)</a:t>
            </a:r>
          </a:p>
          <a:p>
            <a:pPr marL="800100" lvl="1" indent="-342900">
              <a:buFont typeface="+mj-lt"/>
              <a:buAutoNum type="arabicPeriod"/>
            </a:pPr>
            <a:r>
              <a:rPr lang="en-US" dirty="0"/>
              <a:t>Description of preliminary data preprocessing </a:t>
            </a:r>
          </a:p>
          <a:p>
            <a:pPr marL="800100" lvl="1" indent="-342900">
              <a:buFont typeface="+mj-lt"/>
              <a:buAutoNum type="arabicPeriod"/>
            </a:pPr>
            <a:r>
              <a:rPr lang="en-US" dirty="0"/>
              <a:t>Description of preliminary feature engineering and preliminary feature selection, including their decision-making process </a:t>
            </a:r>
          </a:p>
          <a:p>
            <a:pPr marL="800100" lvl="1" indent="-342900">
              <a:buFont typeface="+mj-lt"/>
              <a:buAutoNum type="arabicPeriod"/>
            </a:pPr>
            <a:r>
              <a:rPr lang="en-US" dirty="0"/>
              <a:t>Description of how data was split into training and testing sets </a:t>
            </a:r>
          </a:p>
          <a:p>
            <a:pPr marL="800100" lvl="1" indent="-342900">
              <a:buFont typeface="+mj-lt"/>
              <a:buAutoNum type="arabicPeriod"/>
            </a:pPr>
            <a:r>
              <a:rPr lang="en-US" dirty="0"/>
              <a:t>Explanation of model choice, including limitations and benefits </a:t>
            </a: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96983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id="{4DFF925E-D9DA-2851-D9E4-D8F76A4D6D39}"/>
              </a:ext>
            </a:extLst>
          </p:cNvPr>
          <p:cNvSpPr txBox="1"/>
          <p:nvPr/>
        </p:nvSpPr>
        <p:spPr>
          <a:xfrm>
            <a:off x="473779" y="5700946"/>
            <a:ext cx="6824841" cy="2862322"/>
          </a:xfrm>
          <a:prstGeom prst="rect">
            <a:avLst/>
          </a:prstGeom>
          <a:noFill/>
        </p:spPr>
        <p:txBody>
          <a:bodyPr wrap="square" rtlCol="0">
            <a:spAutoFit/>
          </a:bodyPr>
          <a:lstStyle/>
          <a:p>
            <a:pPr algn="just"/>
            <a:r>
              <a:rPr lang="en-US"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id="{BE297AD5-2204-0031-A731-6322F3B05BF4}"/>
              </a:ext>
            </a:extLst>
          </p:cNvPr>
          <p:cNvPicPr>
            <a:picLocks noChangeAspect="1"/>
          </p:cNvPicPr>
          <p:nvPr/>
        </p:nvPicPr>
        <p:blipFill>
          <a:blip r:embed="rId2"/>
          <a:stretch>
            <a:fillRect/>
          </a:stretch>
        </p:blipFill>
        <p:spPr>
          <a:xfrm>
            <a:off x="457200" y="2133600"/>
            <a:ext cx="7168842" cy="3798707"/>
          </a:xfrm>
          <a:prstGeom prst="rect">
            <a:avLst/>
          </a:prstGeom>
        </p:spPr>
      </p:pic>
      <p:sp>
        <p:nvSpPr>
          <p:cNvPr id="18" name="TextBox 17">
            <a:extLst>
              <a:ext uri="{FF2B5EF4-FFF2-40B4-BE49-F238E27FC236}">
                <a16:creationId xmlns:a16="http://schemas.microsoft.com/office/drawing/2014/main"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id="{0560318F-F165-9C8B-0C99-F9AEB5070C42}"/>
              </a:ext>
            </a:extLst>
          </p:cNvPr>
          <p:cNvSpPr txBox="1"/>
          <p:nvPr/>
        </p:nvSpPr>
        <p:spPr>
          <a:xfrm>
            <a:off x="571500" y="5715000"/>
            <a:ext cx="6629400" cy="2308324"/>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Description of the Data Exploration phase of the project</a:t>
            </a:r>
          </a:p>
          <a:p>
            <a:r>
              <a:rPr lang="en-US" b="0" i="0" dirty="0" err="1">
                <a:solidFill>
                  <a:schemeClr val="bg1"/>
                </a:solidFill>
                <a:effectLst/>
                <a:latin typeface="-apple-system"/>
              </a:rPr>
              <a:t>Obatiened</a:t>
            </a:r>
            <a:r>
              <a:rPr lang="en-US" b="0" i="0" dirty="0">
                <a:solidFill>
                  <a:schemeClr val="bg1"/>
                </a:solidFill>
                <a:effectLst/>
                <a:latin typeface="-apple-system"/>
              </a:rPr>
              <a:t>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id="{E3AA3A86-1A6C-87B8-AD68-610E355C2949}"/>
              </a:ext>
            </a:extLst>
          </p:cNvPr>
          <p:cNvSpPr txBox="1"/>
          <p:nvPr/>
        </p:nvSpPr>
        <p:spPr>
          <a:xfrm>
            <a:off x="151264" y="8382000"/>
            <a:ext cx="7168841" cy="369332"/>
          </a:xfrm>
          <a:prstGeom prst="rect">
            <a:avLst/>
          </a:prstGeom>
          <a:noFill/>
        </p:spPr>
        <p:txBody>
          <a:bodyPr wrap="square">
            <a:spAutoFit/>
          </a:bodyPr>
          <a:lstStyle/>
          <a:p>
            <a:pPr lvl="1" algn="just"/>
            <a:r>
              <a:rPr lang="en-US" b="0" i="0" dirty="0">
                <a:solidFill>
                  <a:schemeClr val="bg1"/>
                </a:solidFill>
                <a:effectLst/>
                <a:latin typeface="-apple-system"/>
              </a:rPr>
              <a:t>Extracted, transformed and loaded our data. </a:t>
            </a:r>
            <a:endParaRPr lang="en-US" dirty="0">
              <a:solidFill>
                <a:schemeClr val="bg1"/>
              </a:solidFill>
            </a:endParaRPr>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2031325"/>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ERD</a:t>
            </a:r>
          </a:p>
        </p:txBody>
      </p:sp>
      <p:sp>
        <p:nvSpPr>
          <p:cNvPr id="7" name="TextBox 6">
            <a:extLst>
              <a:ext uri="{FF2B5EF4-FFF2-40B4-BE49-F238E27FC236}">
                <a16:creationId xmlns:a16="http://schemas.microsoft.com/office/drawing/2014/main" id="{9E09CF6A-B23D-678C-8C73-30D2DF2DC13C}"/>
              </a:ext>
            </a:extLst>
          </p:cNvPr>
          <p:cNvSpPr txBox="1"/>
          <p:nvPr/>
        </p:nvSpPr>
        <p:spPr>
          <a:xfrm>
            <a:off x="533400" y="609600"/>
            <a:ext cx="6781800" cy="923330"/>
          </a:xfrm>
          <a:prstGeom prst="rect">
            <a:avLst/>
          </a:prstGeom>
          <a:noFill/>
        </p:spPr>
        <p:txBody>
          <a:bodyPr wrap="square">
            <a:spAutoFit/>
          </a:bodyPr>
          <a:lstStyle/>
          <a:p>
            <a:pPr algn="just"/>
            <a:r>
              <a:rPr lang="en-US" dirty="0">
                <a:solidFill>
                  <a:schemeClr val="bg1"/>
                </a:solidFill>
                <a:latin typeface="-apple-system"/>
              </a:rPr>
              <a:t>After extracting, cleaning and transforming our data, we generated our Entity Relationship Diagram (ERD) to further load them and create our tables to merge them in PostgreSQL</a:t>
            </a:r>
          </a:p>
        </p:txBody>
      </p:sp>
    </p:spTree>
    <p:extLst>
      <p:ext uri="{BB962C8B-B14F-4D97-AF65-F5344CB8AC3E}">
        <p14:creationId xmlns:p14="http://schemas.microsoft.com/office/powerpoint/2010/main" val="377864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TextBox 2">
            <a:extLst>
              <a:ext uri="{FF2B5EF4-FFF2-40B4-BE49-F238E27FC236}">
                <a16:creationId xmlns:a16="http://schemas.microsoft.com/office/drawing/2014/main" id="{5F6DF87B-C87A-1866-D79F-E329D8520F6C}"/>
              </a:ext>
            </a:extLst>
          </p:cNvPr>
          <p:cNvSpPr txBox="1"/>
          <p:nvPr/>
        </p:nvSpPr>
        <p:spPr>
          <a:xfrm>
            <a:off x="680586" y="3758725"/>
            <a:ext cx="6629400" cy="3970318"/>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Description of the analysis phase of the project</a:t>
            </a:r>
          </a:p>
          <a:p>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(almacenes_ventas.csv) which will be grouped by store name, product brand, month, qty and total sales, previous to start our machine learning model. In that way, we might be able to predict the amount of cell phone sales per brand, store and per each month.  </a:t>
            </a:r>
          </a:p>
          <a:p>
            <a:endParaRPr lang="en-US" dirty="0">
              <a:solidFill>
                <a:schemeClr val="bg1"/>
              </a:solidFill>
              <a:latin typeface="-apple-system"/>
            </a:endParaRPr>
          </a:p>
          <a:p>
            <a:r>
              <a:rPr lang="en-US" dirty="0">
                <a:solidFill>
                  <a:schemeClr val="bg1"/>
                </a:solidFill>
                <a:latin typeface="-apple-system"/>
              </a:rPr>
              <a:t>This will also help </a:t>
            </a:r>
            <a:r>
              <a:rPr lang="en-US" dirty="0" err="1">
                <a:solidFill>
                  <a:schemeClr val="bg1"/>
                </a:solidFill>
                <a:latin typeface="-apple-system"/>
              </a:rPr>
              <a:t>Dimovil</a:t>
            </a:r>
            <a:r>
              <a:rPr lang="en-US" dirty="0">
                <a:solidFill>
                  <a:schemeClr val="bg1"/>
                </a:solidFill>
                <a:latin typeface="-apple-system"/>
              </a:rPr>
              <a:t> identify which kind of inventory should keep in each store, each month.  </a:t>
            </a:r>
          </a:p>
          <a:p>
            <a:endParaRPr lang="en-US" dirty="0">
              <a:solidFill>
                <a:schemeClr val="bg1"/>
              </a:solidFill>
              <a:latin typeface="-apple-system"/>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378239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97052" y="5405159"/>
            <a:ext cx="6248400" cy="2031325"/>
          </a:xfrm>
          <a:prstGeom prst="rect">
            <a:avLst/>
          </a:prstGeom>
          <a:noFill/>
        </p:spPr>
        <p:txBody>
          <a:bodyPr wrap="square" rtlCol="0">
            <a:spAutoFit/>
          </a:bodyPr>
          <a:lstStyle/>
          <a:p>
            <a:r>
              <a:rPr lang="en-US" b="1" i="0" dirty="0">
                <a:solidFill>
                  <a:schemeClr val="bg1"/>
                </a:solidFill>
                <a:effectLst/>
                <a:latin typeface="-apple-system"/>
              </a:rPr>
              <a:t>Questions to be answered</a:t>
            </a:r>
            <a:r>
              <a:rPr lang="en-US"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640783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a:ln>
            <a:solidFill>
              <a:srgbClr val="0067A2"/>
            </a:solidFill>
          </a:ln>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990600"/>
            <a:ext cx="6248400" cy="6740307"/>
          </a:xfrm>
          <a:prstGeom prst="rect">
            <a:avLst/>
          </a:prstGeom>
          <a:noFill/>
        </p:spPr>
        <p:txBody>
          <a:bodyPr wrap="square" rtlCol="0">
            <a:spAutoFit/>
          </a:bodyPr>
          <a:lstStyle/>
          <a:p>
            <a:r>
              <a:rPr lang="en-US" b="1" i="0" dirty="0">
                <a:solidFill>
                  <a:schemeClr val="bg1"/>
                </a:solidFill>
                <a:effectLst/>
                <a:latin typeface="-apple-system"/>
              </a:rPr>
              <a:t>Technologies, </a:t>
            </a:r>
            <a:r>
              <a:rPr lang="en-US" b="1" i="0" dirty="0" err="1">
                <a:solidFill>
                  <a:schemeClr val="bg1"/>
                </a:solidFill>
                <a:effectLst/>
                <a:latin typeface="-apple-system"/>
              </a:rPr>
              <a:t>langauages</a:t>
            </a:r>
            <a:r>
              <a:rPr lang="en-US" b="1" dirty="0">
                <a:solidFill>
                  <a:schemeClr val="bg1"/>
                </a:solidFill>
                <a:latin typeface="-apple-system"/>
              </a:rPr>
              <a:t>, tools and algorithms</a:t>
            </a:r>
          </a:p>
          <a:p>
            <a:endParaRPr lang="en-US" b="1" dirty="0">
              <a:solidFill>
                <a:schemeClr val="bg1"/>
              </a:solidFill>
              <a:latin typeface="-apple-system"/>
            </a:endParaRPr>
          </a:p>
          <a:p>
            <a:r>
              <a:rPr lang="en-US" b="0" i="0" dirty="0">
                <a:solidFill>
                  <a:schemeClr val="bg1"/>
                </a:solidFill>
                <a:effectLst/>
                <a:latin typeface="Söhne"/>
              </a:rPr>
              <a:t>We used the following</a:t>
            </a: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r>
              <a:rPr lang="en-US" b="0" i="0" dirty="0">
                <a:solidFill>
                  <a:schemeClr val="bg1"/>
                </a:solidFill>
                <a:effectLst/>
                <a:latin typeface="Söhne"/>
              </a:rPr>
              <a:t> </a:t>
            </a:r>
          </a:p>
          <a:p>
            <a:pPr marL="342900" indent="-342900">
              <a:buFont typeface="+mj-lt"/>
              <a:buAutoNum type="arabicPeriod"/>
            </a:pPr>
            <a:r>
              <a:rPr lang="en-US" b="0" i="0" dirty="0">
                <a:solidFill>
                  <a:schemeClr val="bg1"/>
                </a:solidFill>
                <a:effectLst/>
                <a:latin typeface="Söhne"/>
              </a:rPr>
              <a:t>Programming Language </a:t>
            </a:r>
            <a:r>
              <a:rPr lang="en-US" b="0" i="0" dirty="0">
                <a:solidFill>
                  <a:schemeClr val="bg1"/>
                </a:solidFill>
                <a:effectLst/>
                <a:latin typeface="Söhne"/>
                <a:sym typeface="Wingdings" panose="05000000000000000000" pitchFamily="2" charset="2"/>
              </a:rPr>
              <a:t> </a:t>
            </a:r>
            <a:r>
              <a:rPr lang="en-US" b="0" i="0" dirty="0">
                <a:solidFill>
                  <a:schemeClr val="bg1"/>
                </a:solidFill>
                <a:effectLst/>
                <a:latin typeface="Söhne"/>
              </a:rPr>
              <a:t>Python </a:t>
            </a:r>
          </a:p>
          <a:p>
            <a:pPr marL="342900" indent="-342900">
              <a:buFont typeface="+mj-lt"/>
              <a:buAutoNum type="arabicPeriod"/>
            </a:pPr>
            <a:r>
              <a:rPr lang="en-US" dirty="0">
                <a:solidFill>
                  <a:schemeClr val="bg1"/>
                </a:solidFill>
                <a:latin typeface="Söhne"/>
              </a:rPr>
              <a:t>Libraries </a:t>
            </a:r>
            <a:r>
              <a:rPr lang="en-US" dirty="0">
                <a:solidFill>
                  <a:schemeClr val="bg1"/>
                </a:solidFill>
                <a:latin typeface="Söhne"/>
                <a:sym typeface="Wingdings" panose="05000000000000000000" pitchFamily="2" charset="2"/>
              </a:rPr>
              <a:t> Pandas, </a:t>
            </a:r>
            <a:r>
              <a:rPr lang="en-US" dirty="0" err="1">
                <a:solidFill>
                  <a:schemeClr val="bg1"/>
                </a:solidFill>
                <a:latin typeface="Söhne"/>
                <a:sym typeface="Wingdings" panose="05000000000000000000" pitchFamily="2" charset="2"/>
              </a:rPr>
              <a:t>Numpy</a:t>
            </a:r>
            <a:r>
              <a:rPr lang="en-US" dirty="0">
                <a:solidFill>
                  <a:schemeClr val="bg1"/>
                </a:solidFill>
                <a:latin typeface="Söhne"/>
                <a:sym typeface="Wingdings" panose="05000000000000000000" pitchFamily="2" charset="2"/>
              </a:rPr>
              <a:t>, Matplotlib, </a:t>
            </a:r>
            <a:r>
              <a:rPr lang="en-US" dirty="0" err="1">
                <a:solidFill>
                  <a:schemeClr val="bg1"/>
                </a:solidFill>
                <a:latin typeface="Söhne"/>
                <a:sym typeface="Wingdings" panose="05000000000000000000" pitchFamily="2" charset="2"/>
              </a:rPr>
              <a:t>Sklearn,et</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b="0" i="0" dirty="0">
                <a:solidFill>
                  <a:schemeClr val="bg1"/>
                </a:solidFill>
                <a:effectLst/>
                <a:latin typeface="Söhne"/>
                <a:sym typeface="Wingdings" panose="05000000000000000000" pitchFamily="2" charset="2"/>
              </a:rPr>
              <a:t>Languag</a:t>
            </a:r>
            <a:r>
              <a:rPr lang="en-US" dirty="0">
                <a:solidFill>
                  <a:schemeClr val="bg1"/>
                </a:solidFill>
                <a:latin typeface="Söhne"/>
                <a:sym typeface="Wingdings" panose="05000000000000000000" pitchFamily="2" charset="2"/>
              </a:rPr>
              <a:t>e for managing and querying relations with our database  </a:t>
            </a:r>
            <a:r>
              <a:rPr lang="en-US" dirty="0" err="1">
                <a:solidFill>
                  <a:schemeClr val="bg1"/>
                </a:solidFill>
                <a:latin typeface="Söhne"/>
                <a:sym typeface="Wingdings" panose="05000000000000000000" pitchFamily="2" charset="2"/>
              </a:rPr>
              <a:t>PostgresSQL</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dirty="0">
                <a:solidFill>
                  <a:schemeClr val="bg1"/>
                </a:solidFill>
                <a:latin typeface="Söhne"/>
                <a:sym typeface="Wingdings" panose="05000000000000000000" pitchFamily="2" charset="2"/>
              </a:rPr>
              <a:t>Machine Learning Algorithms</a:t>
            </a:r>
          </a:p>
          <a:p>
            <a:pPr marL="800100" lvl="1" indent="-342900">
              <a:buFont typeface="+mj-lt"/>
              <a:buAutoNum type="arabicPeriod"/>
            </a:pPr>
            <a:r>
              <a:rPr lang="en-US" dirty="0">
                <a:solidFill>
                  <a:schemeClr val="bg1"/>
                </a:solidFill>
                <a:latin typeface="Söhne"/>
                <a:sym typeface="Wingdings" panose="05000000000000000000" pitchFamily="2" charset="2"/>
              </a:rPr>
              <a:t>Linear Regression</a:t>
            </a:r>
          </a:p>
          <a:p>
            <a:pPr marL="800100" lvl="1" indent="-342900">
              <a:buFont typeface="+mj-lt"/>
              <a:buAutoNum type="arabicPeriod"/>
            </a:pPr>
            <a:r>
              <a:rPr lang="en-US" dirty="0">
                <a:solidFill>
                  <a:schemeClr val="bg1"/>
                </a:solidFill>
                <a:latin typeface="Söhne"/>
                <a:sym typeface="Wingdings" panose="05000000000000000000" pitchFamily="2" charset="2"/>
              </a:rPr>
              <a:t>Random Forest Regression</a:t>
            </a:r>
          </a:p>
          <a:p>
            <a:pPr marL="800100" lvl="1" indent="-342900">
              <a:buFont typeface="+mj-lt"/>
              <a:buAutoNum type="arabicPeriod"/>
            </a:pPr>
            <a:r>
              <a:rPr lang="en-US" dirty="0" err="1">
                <a:solidFill>
                  <a:schemeClr val="bg1"/>
                </a:solidFill>
                <a:latin typeface="Söhne"/>
                <a:sym typeface="Wingdings" panose="05000000000000000000" pitchFamily="2" charset="2"/>
              </a:rPr>
              <a:t>XGBoost</a:t>
            </a:r>
            <a:r>
              <a:rPr lang="en-US" dirty="0">
                <a:solidFill>
                  <a:schemeClr val="bg1"/>
                </a:solidFill>
                <a:latin typeface="Söhne"/>
                <a:sym typeface="Wingdings" panose="05000000000000000000" pitchFamily="2" charset="2"/>
              </a:rPr>
              <a:t> algorithm </a:t>
            </a:r>
          </a:p>
          <a:p>
            <a:pPr marL="342900" indent="-342900">
              <a:buFont typeface="+mj-lt"/>
              <a:buAutoNum type="arabicPeriod"/>
            </a:pPr>
            <a:r>
              <a:rPr lang="en-US" b="0" i="0" dirty="0">
                <a:solidFill>
                  <a:schemeClr val="bg1"/>
                </a:solidFill>
                <a:effectLst/>
                <a:latin typeface="Söhne"/>
                <a:sym typeface="Wingdings" panose="05000000000000000000" pitchFamily="2" charset="2"/>
              </a:rPr>
              <a:t>V</a:t>
            </a:r>
            <a:r>
              <a:rPr lang="en-US" dirty="0">
                <a:solidFill>
                  <a:schemeClr val="bg1"/>
                </a:solidFill>
                <a:latin typeface="Söhne"/>
                <a:sym typeface="Wingdings" panose="05000000000000000000" pitchFamily="2" charset="2"/>
              </a:rPr>
              <a:t>isualization tool  Tableau</a:t>
            </a:r>
            <a:r>
              <a:rPr lang="en-US" b="0" i="0" dirty="0">
                <a:solidFill>
                  <a:schemeClr val="bg1"/>
                </a:solidFill>
                <a:effectLst/>
                <a:latin typeface="Söhne"/>
              </a:rPr>
              <a:t> </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E0540309-E487-F71C-D8BC-BBFA186648D1}"/>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620341" y="1600200"/>
            <a:ext cx="6313859" cy="3304253"/>
          </a:xfrm>
          <a:prstGeom prst="rect">
            <a:avLst/>
          </a:prstGeom>
        </p:spPr>
      </p:pic>
    </p:spTree>
    <p:extLst>
      <p:ext uri="{BB962C8B-B14F-4D97-AF65-F5344CB8AC3E}">
        <p14:creationId xmlns:p14="http://schemas.microsoft.com/office/powerpoint/2010/main" val="38897577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410</TotalTime>
  <Words>688</Words>
  <Application>Microsoft Office PowerPoint</Application>
  <PresentationFormat>Custom</PresentationFormat>
  <Paragraphs>81</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cp:lastModifiedBy>Ricardo Donoso</cp:lastModifiedBy>
  <cp:revision>15</cp:revision>
  <dcterms:created xsi:type="dcterms:W3CDTF">2023-03-02T23:19:21Z</dcterms:created>
  <dcterms:modified xsi:type="dcterms:W3CDTF">2023-03-16T04:28:37Z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